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2" r:id="rId2"/>
    <p:sldId id="259" r:id="rId3"/>
    <p:sldId id="261" r:id="rId4"/>
    <p:sldId id="264" r:id="rId5"/>
    <p:sldId id="26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0538A13-12ED-4BA6-963D-CE16DC484D6A}" type="datetimeFigureOut">
              <a:rPr lang="en-AU" smtClean="0"/>
              <a:t>5/04/2014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0D67DCC-1AD8-41C8-AFE7-6ABAD522A3F7}"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38A13-12ED-4BA6-963D-CE16DC484D6A}" type="datetimeFigureOut">
              <a:rPr lang="en-AU" smtClean="0"/>
              <a:t>5/04/2014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0D67DCC-1AD8-41C8-AFE7-6ABAD522A3F7}"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0538A13-12ED-4BA6-963D-CE16DC484D6A}" type="datetimeFigureOut">
              <a:rPr lang="en-AU" smtClean="0"/>
              <a:t>5/04/2014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0D67DCC-1AD8-41C8-AFE7-6ABAD522A3F7}" type="slidenum">
              <a:rPr lang="en-AU" smtClean="0"/>
              <a:t>‹#›</a:t>
            </a:fld>
            <a:endParaRPr lang="en-A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38A13-12ED-4BA6-963D-CE16DC484D6A}" type="datetimeFigureOut">
              <a:rPr lang="en-AU" smtClean="0"/>
              <a:t>5/04/2014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0D67DCC-1AD8-41C8-AFE7-6ABAD522A3F7}" type="slidenum">
              <a:rPr lang="en-AU" smtClean="0"/>
              <a:t>‹#›</a:t>
            </a:fld>
            <a:endParaRPr lang="en-AU"/>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538A13-12ED-4BA6-963D-CE16DC484D6A}" type="datetimeFigureOut">
              <a:rPr lang="en-AU" smtClean="0"/>
              <a:t>5/04/2014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0D67DCC-1AD8-41C8-AFE7-6ABAD522A3F7}"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0538A13-12ED-4BA6-963D-CE16DC484D6A}" type="datetimeFigureOut">
              <a:rPr lang="en-AU" smtClean="0"/>
              <a:t>5/04/2014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0D67DCC-1AD8-41C8-AFE7-6ABAD522A3F7}" type="slidenum">
              <a:rPr lang="en-AU" smtClean="0"/>
              <a:t>‹#›</a:t>
            </a:fld>
            <a:endParaRPr lang="en-AU"/>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0538A13-12ED-4BA6-963D-CE16DC484D6A}" type="datetimeFigureOut">
              <a:rPr lang="en-AU" smtClean="0"/>
              <a:t>5/04/2014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0D67DCC-1AD8-41C8-AFE7-6ABAD522A3F7}"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538A13-12ED-4BA6-963D-CE16DC484D6A}" type="datetimeFigureOut">
              <a:rPr lang="en-AU" smtClean="0"/>
              <a:t>5/04/2014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0D67DCC-1AD8-41C8-AFE7-6ABAD522A3F7}"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0538A13-12ED-4BA6-963D-CE16DC484D6A}" type="datetimeFigureOut">
              <a:rPr lang="en-AU" smtClean="0"/>
              <a:t>5/04/2014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0D67DCC-1AD8-41C8-AFE7-6ABAD522A3F7}"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0538A13-12ED-4BA6-963D-CE16DC484D6A}" type="datetimeFigureOut">
              <a:rPr lang="en-AU" smtClean="0"/>
              <a:t>5/04/2014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0D67DCC-1AD8-41C8-AFE7-6ABAD522A3F7}" type="slidenum">
              <a:rPr lang="en-AU" smtClean="0"/>
              <a:t>‹#›</a:t>
            </a:fld>
            <a:endParaRPr lang="en-A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538A13-12ED-4BA6-963D-CE16DC484D6A}" type="datetimeFigureOut">
              <a:rPr lang="en-AU" smtClean="0"/>
              <a:t>5/04/2014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0D67DCC-1AD8-41C8-AFE7-6ABAD522A3F7}" type="slidenum">
              <a:rPr lang="en-AU" smtClean="0"/>
              <a:t>‹#›</a:t>
            </a:fld>
            <a:endParaRPr lang="en-A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0538A13-12ED-4BA6-963D-CE16DC484D6A}" type="datetimeFigureOut">
              <a:rPr lang="en-AU" smtClean="0"/>
              <a:t>5/04/2014</a:t>
            </a:fld>
            <a:endParaRPr lang="en-A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A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D67DCC-1AD8-41C8-AFE7-6ABAD522A3F7}" type="slidenum">
              <a:rPr lang="en-AU" smtClean="0"/>
              <a:t>‹#›</a:t>
            </a:fld>
            <a:endParaRPr lang="en-A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31640" y="980728"/>
            <a:ext cx="6400800" cy="3888432"/>
          </a:xfrm>
        </p:spPr>
        <p:txBody>
          <a:bodyPr>
            <a:normAutofit fontScale="92500" lnSpcReduction="20000"/>
          </a:bodyPr>
          <a:lstStyle/>
          <a:p>
            <a:pPr algn="l"/>
            <a:r>
              <a:rPr lang="en-AU" sz="2600" b="1" u="sng" dirty="0">
                <a:solidFill>
                  <a:schemeClr val="bg1"/>
                </a:solidFill>
              </a:rPr>
              <a:t>Terms of Reference</a:t>
            </a:r>
          </a:p>
          <a:p>
            <a:pPr lvl="0"/>
            <a:endParaRPr lang="en-AU" b="1" dirty="0">
              <a:solidFill>
                <a:schemeClr val="tx2"/>
              </a:solidFill>
            </a:endParaRPr>
          </a:p>
          <a:p>
            <a:pPr lvl="0" algn="l">
              <a:lnSpc>
                <a:spcPct val="150000"/>
              </a:lnSpc>
            </a:pPr>
            <a:r>
              <a:rPr lang="en-AU" b="1" dirty="0" smtClean="0">
                <a:solidFill>
                  <a:schemeClr val="bg1"/>
                </a:solidFill>
              </a:rPr>
              <a:t>1)   Purpose</a:t>
            </a:r>
            <a:endParaRPr lang="en-AU" dirty="0">
              <a:solidFill>
                <a:schemeClr val="bg1"/>
              </a:solidFill>
            </a:endParaRPr>
          </a:p>
          <a:p>
            <a:pPr algn="l">
              <a:lnSpc>
                <a:spcPct val="150000"/>
              </a:lnSpc>
            </a:pPr>
            <a:r>
              <a:rPr lang="en-AU" dirty="0">
                <a:solidFill>
                  <a:schemeClr val="bg1"/>
                </a:solidFill>
              </a:rPr>
              <a:t> </a:t>
            </a:r>
            <a:r>
              <a:rPr lang="en-AU" dirty="0" smtClean="0">
                <a:solidFill>
                  <a:schemeClr val="bg1"/>
                </a:solidFill>
              </a:rPr>
              <a:t>        The </a:t>
            </a:r>
            <a:r>
              <a:rPr lang="en-AU" dirty="0">
                <a:solidFill>
                  <a:schemeClr val="bg1"/>
                </a:solidFill>
              </a:rPr>
              <a:t>role of the NRNA Building Fund Raising Team is to  </a:t>
            </a:r>
            <a:r>
              <a:rPr lang="en-AU" dirty="0" smtClean="0">
                <a:solidFill>
                  <a:schemeClr val="bg1"/>
                </a:solidFill>
              </a:rPr>
              <a:t>            </a:t>
            </a:r>
          </a:p>
          <a:p>
            <a:pPr algn="l">
              <a:lnSpc>
                <a:spcPct val="150000"/>
              </a:lnSpc>
            </a:pPr>
            <a:r>
              <a:rPr lang="en-AU" dirty="0" smtClean="0">
                <a:solidFill>
                  <a:schemeClr val="bg1"/>
                </a:solidFill>
              </a:rPr>
              <a:t>          raise </a:t>
            </a:r>
            <a:r>
              <a:rPr lang="en-AU" dirty="0">
                <a:solidFill>
                  <a:schemeClr val="bg1"/>
                </a:solidFill>
              </a:rPr>
              <a:t>funds in support of obtaining, making ready and  </a:t>
            </a:r>
            <a:r>
              <a:rPr lang="en-AU" dirty="0" smtClean="0">
                <a:solidFill>
                  <a:schemeClr val="bg1"/>
                </a:solidFill>
              </a:rPr>
              <a:t>     </a:t>
            </a:r>
          </a:p>
          <a:p>
            <a:pPr algn="l">
              <a:lnSpc>
                <a:spcPct val="150000"/>
              </a:lnSpc>
            </a:pPr>
            <a:r>
              <a:rPr lang="en-AU" dirty="0">
                <a:solidFill>
                  <a:schemeClr val="bg1"/>
                </a:solidFill>
              </a:rPr>
              <a:t> </a:t>
            </a:r>
            <a:r>
              <a:rPr lang="en-AU" dirty="0" smtClean="0">
                <a:solidFill>
                  <a:schemeClr val="bg1"/>
                </a:solidFill>
              </a:rPr>
              <a:t>         furnishing </a:t>
            </a:r>
            <a:r>
              <a:rPr lang="en-AU" dirty="0">
                <a:solidFill>
                  <a:schemeClr val="bg1"/>
                </a:solidFill>
              </a:rPr>
              <a:t>a building for the Headquarters of the NRNA</a:t>
            </a:r>
          </a:p>
          <a:p>
            <a:pPr algn="l">
              <a:lnSpc>
                <a:spcPct val="150000"/>
              </a:lnSpc>
            </a:pPr>
            <a:r>
              <a:rPr lang="en-AU" b="1" dirty="0">
                <a:solidFill>
                  <a:schemeClr val="bg1"/>
                </a:solidFill>
              </a:rPr>
              <a:t>2)   Term</a:t>
            </a:r>
            <a:endParaRPr lang="en-AU" dirty="0">
              <a:solidFill>
                <a:schemeClr val="bg1"/>
              </a:solidFill>
            </a:endParaRPr>
          </a:p>
          <a:p>
            <a:pPr algn="l">
              <a:lnSpc>
                <a:spcPct val="150000"/>
              </a:lnSpc>
            </a:pPr>
            <a:r>
              <a:rPr lang="en-AU" dirty="0">
                <a:solidFill>
                  <a:schemeClr val="bg1"/>
                </a:solidFill>
              </a:rPr>
              <a:t> </a:t>
            </a:r>
            <a:r>
              <a:rPr lang="en-AU" dirty="0" smtClean="0">
                <a:solidFill>
                  <a:schemeClr val="bg1"/>
                </a:solidFill>
              </a:rPr>
              <a:t>      This </a:t>
            </a:r>
            <a:r>
              <a:rPr lang="en-AU" dirty="0">
                <a:solidFill>
                  <a:schemeClr val="bg1"/>
                </a:solidFill>
              </a:rPr>
              <a:t>Term of Reference is effective from 3</a:t>
            </a:r>
            <a:r>
              <a:rPr lang="en-AU" baseline="30000" dirty="0">
                <a:solidFill>
                  <a:schemeClr val="bg1"/>
                </a:solidFill>
              </a:rPr>
              <a:t>rd</a:t>
            </a:r>
            <a:r>
              <a:rPr lang="en-AU" dirty="0">
                <a:solidFill>
                  <a:schemeClr val="bg1"/>
                </a:solidFill>
              </a:rPr>
              <a:t> March 2014 </a:t>
            </a:r>
            <a:r>
              <a:rPr lang="en-AU" dirty="0" smtClean="0">
                <a:solidFill>
                  <a:schemeClr val="bg1"/>
                </a:solidFill>
              </a:rPr>
              <a:t>   </a:t>
            </a:r>
          </a:p>
          <a:p>
            <a:pPr algn="l">
              <a:lnSpc>
                <a:spcPct val="150000"/>
              </a:lnSpc>
            </a:pPr>
            <a:r>
              <a:rPr lang="en-AU" dirty="0" smtClean="0">
                <a:solidFill>
                  <a:schemeClr val="bg1"/>
                </a:solidFill>
              </a:rPr>
              <a:t>       and </a:t>
            </a:r>
            <a:r>
              <a:rPr lang="en-AU" dirty="0">
                <a:solidFill>
                  <a:schemeClr val="bg1"/>
                </a:solidFill>
              </a:rPr>
              <a:t>continues until the building is acquired and occupied</a:t>
            </a:r>
          </a:p>
          <a:p>
            <a:pPr algn="l"/>
            <a:endParaRPr lang="en-A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332656"/>
            <a:ext cx="12255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5824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0B7BF0F-EFB8-4697-B42F-A17170296161}" type="slidenum">
              <a:rPr lang="en-AU" smtClean="0"/>
              <a:t>2</a:t>
            </a:fld>
            <a:endParaRPr lang="en-AU"/>
          </a:p>
        </p:txBody>
      </p:sp>
      <p:sp>
        <p:nvSpPr>
          <p:cNvPr id="3" name="Rectangle 2"/>
          <p:cNvSpPr/>
          <p:nvPr/>
        </p:nvSpPr>
        <p:spPr>
          <a:xfrm>
            <a:off x="827584" y="1412776"/>
            <a:ext cx="7776864" cy="5009064"/>
          </a:xfrm>
          <a:prstGeom prst="rect">
            <a:avLst/>
          </a:prstGeom>
        </p:spPr>
        <p:txBody>
          <a:bodyPr wrap="square">
            <a:spAutoFit/>
          </a:bodyPr>
          <a:lstStyle/>
          <a:p>
            <a:pPr lvl="0">
              <a:lnSpc>
                <a:spcPct val="150000"/>
              </a:lnSpc>
            </a:pPr>
            <a:r>
              <a:rPr lang="en-AU" b="1" dirty="0" smtClean="0">
                <a:solidFill>
                  <a:schemeClr val="tx2"/>
                </a:solidFill>
              </a:rPr>
              <a:t>3</a:t>
            </a:r>
            <a:r>
              <a:rPr lang="en-AU" sz="2800" b="1" dirty="0" smtClean="0">
                <a:solidFill>
                  <a:schemeClr val="tx2"/>
                </a:solidFill>
              </a:rPr>
              <a:t>) Aims and objectives:</a:t>
            </a:r>
          </a:p>
          <a:p>
            <a:pPr marL="285750" lvl="0" indent="-285750">
              <a:lnSpc>
                <a:spcPct val="150000"/>
              </a:lnSpc>
              <a:buFont typeface="Wingdings" pitchFamily="2" charset="2"/>
              <a:buChar char="Ø"/>
            </a:pPr>
            <a:r>
              <a:rPr lang="en-AU" sz="2000" dirty="0" smtClean="0">
                <a:solidFill>
                  <a:schemeClr val="tx2"/>
                </a:solidFill>
              </a:rPr>
              <a:t>To raise </a:t>
            </a:r>
            <a:r>
              <a:rPr lang="en-AU" sz="2000" dirty="0" smtClean="0">
                <a:solidFill>
                  <a:schemeClr val="tx2"/>
                </a:solidFill>
              </a:rPr>
              <a:t>target of at </a:t>
            </a:r>
            <a:r>
              <a:rPr lang="en-AU" sz="2000" dirty="0" smtClean="0">
                <a:solidFill>
                  <a:schemeClr val="tx2"/>
                </a:solidFill>
              </a:rPr>
              <a:t>least 15 </a:t>
            </a:r>
            <a:r>
              <a:rPr lang="en-AU" sz="2000" dirty="0" err="1" smtClean="0">
                <a:solidFill>
                  <a:schemeClr val="tx2"/>
                </a:solidFill>
              </a:rPr>
              <a:t>crore</a:t>
            </a:r>
            <a:r>
              <a:rPr lang="en-AU" sz="2000" dirty="0" smtClean="0">
                <a:solidFill>
                  <a:schemeClr val="tx2"/>
                </a:solidFill>
              </a:rPr>
              <a:t> rupees for the project</a:t>
            </a:r>
          </a:p>
          <a:p>
            <a:pPr marL="285750" indent="-285750">
              <a:lnSpc>
                <a:spcPct val="150000"/>
              </a:lnSpc>
              <a:buFont typeface="Wingdings" pitchFamily="2" charset="2"/>
              <a:buChar char="Ø"/>
            </a:pPr>
            <a:r>
              <a:rPr lang="en-AU" sz="2000" dirty="0" smtClean="0">
                <a:solidFill>
                  <a:schemeClr val="tx2"/>
                </a:solidFill>
              </a:rPr>
              <a:t>To develop fund raising strategy, planning and </a:t>
            </a:r>
            <a:r>
              <a:rPr lang="en-AU" sz="2000" dirty="0" smtClean="0">
                <a:solidFill>
                  <a:schemeClr val="tx2"/>
                </a:solidFill>
              </a:rPr>
              <a:t>communication</a:t>
            </a:r>
          </a:p>
          <a:p>
            <a:pPr marL="285750" lvl="0" indent="-285750">
              <a:lnSpc>
                <a:spcPct val="150000"/>
              </a:lnSpc>
              <a:buFont typeface="Wingdings" pitchFamily="2" charset="2"/>
              <a:buChar char="Ø"/>
            </a:pPr>
            <a:r>
              <a:rPr lang="en-AU" sz="2000" dirty="0">
                <a:solidFill>
                  <a:schemeClr val="tx2"/>
                </a:solidFill>
              </a:rPr>
              <a:t>Prospect and acquire appropriate land or property for NRNA Building</a:t>
            </a:r>
          </a:p>
          <a:p>
            <a:pPr marL="285750" indent="-285750">
              <a:lnSpc>
                <a:spcPct val="150000"/>
              </a:lnSpc>
              <a:buFont typeface="Wingdings" pitchFamily="2" charset="2"/>
              <a:buChar char="Ø"/>
            </a:pPr>
            <a:endParaRPr lang="en-AU" sz="1500" dirty="0" smtClean="0">
              <a:solidFill>
                <a:schemeClr val="tx2"/>
              </a:solidFill>
            </a:endParaRPr>
          </a:p>
          <a:p>
            <a:pPr marL="285750" indent="-285750">
              <a:lnSpc>
                <a:spcPct val="150000"/>
              </a:lnSpc>
              <a:buFont typeface="Wingdings" pitchFamily="2" charset="2"/>
              <a:buChar char="Ø"/>
            </a:pPr>
            <a:endParaRPr lang="en-AU" sz="1500" dirty="0" smtClean="0">
              <a:solidFill>
                <a:schemeClr val="tx2"/>
              </a:solidFill>
            </a:endParaRPr>
          </a:p>
          <a:p>
            <a:pPr marL="285750" indent="-285750">
              <a:lnSpc>
                <a:spcPct val="150000"/>
              </a:lnSpc>
              <a:buFont typeface="Wingdings" pitchFamily="2" charset="2"/>
              <a:buChar char="Ø"/>
            </a:pPr>
            <a:endParaRPr lang="en-AU" sz="1500" dirty="0">
              <a:solidFill>
                <a:schemeClr val="tx2"/>
              </a:solidFill>
            </a:endParaRPr>
          </a:p>
          <a:p>
            <a:pPr>
              <a:lnSpc>
                <a:spcPct val="150000"/>
              </a:lnSpc>
            </a:pPr>
            <a:r>
              <a:rPr lang="en-AU" sz="1500" dirty="0" smtClean="0">
                <a:solidFill>
                  <a:schemeClr val="tx2"/>
                </a:solidFill>
              </a:rPr>
              <a:t> </a:t>
            </a:r>
            <a:endParaRPr lang="en-AU" sz="1500" dirty="0" smtClean="0">
              <a:solidFill>
                <a:schemeClr val="tx2"/>
              </a:solidFill>
            </a:endParaRPr>
          </a:p>
          <a:p>
            <a:pPr marL="742950" lvl="1" indent="-285750">
              <a:lnSpc>
                <a:spcPct val="150000"/>
              </a:lnSpc>
              <a:buFont typeface="Wingdings" pitchFamily="2" charset="2"/>
              <a:buChar char="Ø"/>
            </a:pPr>
            <a:endParaRPr lang="en-AU" sz="1500" dirty="0" smtClean="0">
              <a:solidFill>
                <a:schemeClr val="tx2"/>
              </a:solidFill>
            </a:endParaRPr>
          </a:p>
          <a:p>
            <a:pPr marL="742950" lvl="1" indent="-285750">
              <a:lnSpc>
                <a:spcPct val="150000"/>
              </a:lnSpc>
              <a:buFont typeface="Wingdings" pitchFamily="2" charset="2"/>
              <a:buChar char="Ø"/>
            </a:pPr>
            <a:endParaRPr lang="en-AU" sz="1500" dirty="0">
              <a:solidFill>
                <a:schemeClr val="tx2"/>
              </a:solidFill>
            </a:endParaRPr>
          </a:p>
          <a:p>
            <a:pPr marL="742950" lvl="1" indent="-285750">
              <a:lnSpc>
                <a:spcPct val="150000"/>
              </a:lnSpc>
              <a:buFont typeface="Wingdings" pitchFamily="2" charset="2"/>
              <a:buChar char="Ø"/>
            </a:pPr>
            <a:endParaRPr lang="en-AU" sz="1500" dirty="0" smtClean="0">
              <a:solidFill>
                <a:schemeClr val="tx2"/>
              </a:solidFill>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332656"/>
            <a:ext cx="12255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7906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0B7BF0F-EFB8-4697-B42F-A17170296161}" type="slidenum">
              <a:rPr lang="en-AU" smtClean="0"/>
              <a:t>3</a:t>
            </a:fld>
            <a:endParaRPr lang="en-AU"/>
          </a:p>
        </p:txBody>
      </p:sp>
      <p:sp>
        <p:nvSpPr>
          <p:cNvPr id="4" name="Rectangle 3"/>
          <p:cNvSpPr/>
          <p:nvPr/>
        </p:nvSpPr>
        <p:spPr>
          <a:xfrm>
            <a:off x="971600" y="1196752"/>
            <a:ext cx="6840760" cy="4385816"/>
          </a:xfrm>
          <a:prstGeom prst="rect">
            <a:avLst/>
          </a:prstGeom>
        </p:spPr>
        <p:txBody>
          <a:bodyPr wrap="square">
            <a:spAutoFit/>
          </a:bodyPr>
          <a:lstStyle/>
          <a:p>
            <a:pPr lvl="0"/>
            <a:r>
              <a:rPr lang="en-AU" b="1" dirty="0" smtClean="0">
                <a:solidFill>
                  <a:schemeClr val="tx2"/>
                </a:solidFill>
              </a:rPr>
              <a:t>4) Composition </a:t>
            </a:r>
            <a:r>
              <a:rPr lang="en-AU" b="1" dirty="0">
                <a:solidFill>
                  <a:schemeClr val="tx2"/>
                </a:solidFill>
              </a:rPr>
              <a:t>of </a:t>
            </a:r>
            <a:r>
              <a:rPr lang="en-AU" b="1" dirty="0" smtClean="0">
                <a:solidFill>
                  <a:schemeClr val="tx2"/>
                </a:solidFill>
              </a:rPr>
              <a:t>Membership</a:t>
            </a:r>
          </a:p>
          <a:p>
            <a:pPr lvl="0"/>
            <a:endParaRPr lang="en-AU" b="1" dirty="0">
              <a:solidFill>
                <a:schemeClr val="tx2"/>
              </a:solidFill>
            </a:endParaRPr>
          </a:p>
          <a:p>
            <a:pPr lvl="0">
              <a:lnSpc>
                <a:spcPct val="150000"/>
              </a:lnSpc>
            </a:pPr>
            <a:r>
              <a:rPr lang="en-AU" sz="1500" dirty="0" smtClean="0">
                <a:solidFill>
                  <a:schemeClr val="tx2"/>
                </a:solidFill>
              </a:rPr>
              <a:t>The NRNAFR Team is divided into three teams (refer to slide no.12).  Each team will have at least 5-8 members depending on the requirements.  For operational perspective its divided into six regions with each member representing each region and delegating task to each NCC as selected as top 20 Donor nations.  Each NCC will have discretion to appoint volunteers as it fits right.</a:t>
            </a:r>
            <a:r>
              <a:rPr lang="en-AU" sz="1500" dirty="0">
                <a:solidFill>
                  <a:schemeClr val="tx2"/>
                </a:solidFill>
              </a:rPr>
              <a:t> </a:t>
            </a:r>
          </a:p>
          <a:p>
            <a:r>
              <a:rPr lang="en-AU" dirty="0">
                <a:solidFill>
                  <a:schemeClr val="tx2"/>
                </a:solidFill>
              </a:rPr>
              <a:t> </a:t>
            </a:r>
          </a:p>
          <a:p>
            <a:pPr lvl="0"/>
            <a:r>
              <a:rPr lang="en-AU" b="1" dirty="0" smtClean="0">
                <a:solidFill>
                  <a:schemeClr val="tx2"/>
                </a:solidFill>
              </a:rPr>
              <a:t>5) Meetings</a:t>
            </a:r>
            <a:endParaRPr lang="en-AU" dirty="0">
              <a:solidFill>
                <a:schemeClr val="tx2"/>
              </a:solidFill>
            </a:endParaRPr>
          </a:p>
          <a:p>
            <a:pPr>
              <a:lnSpc>
                <a:spcPct val="150000"/>
              </a:lnSpc>
            </a:pPr>
            <a:r>
              <a:rPr lang="en-AU" sz="1500" dirty="0">
                <a:solidFill>
                  <a:schemeClr val="tx2"/>
                </a:solidFill>
              </a:rPr>
              <a:t>Meetings will be held at least 2 times a month. Additional meetings may be held at the discretion of team following a consultation with the Chair.</a:t>
            </a:r>
          </a:p>
          <a:p>
            <a:pPr>
              <a:lnSpc>
                <a:spcPct val="150000"/>
              </a:lnSpc>
            </a:pPr>
            <a:r>
              <a:rPr lang="en-AU" sz="1500" b="1" dirty="0">
                <a:solidFill>
                  <a:schemeClr val="tx2"/>
                </a:solidFill>
              </a:rPr>
              <a:t> </a:t>
            </a:r>
            <a:r>
              <a:rPr lang="en-AU" b="1" dirty="0" smtClean="0">
                <a:solidFill>
                  <a:schemeClr val="tx2"/>
                </a:solidFill>
              </a:rPr>
              <a:t>6) Reporting </a:t>
            </a:r>
            <a:r>
              <a:rPr lang="en-AU" b="1" dirty="0">
                <a:solidFill>
                  <a:schemeClr val="tx2"/>
                </a:solidFill>
              </a:rPr>
              <a:t>Relationship:</a:t>
            </a:r>
            <a:endParaRPr lang="en-AU" dirty="0">
              <a:solidFill>
                <a:schemeClr val="tx2"/>
              </a:solidFill>
            </a:endParaRPr>
          </a:p>
          <a:p>
            <a:pPr>
              <a:lnSpc>
                <a:spcPct val="150000"/>
              </a:lnSpc>
            </a:pPr>
            <a:r>
              <a:rPr lang="en-AU" sz="1500" dirty="0">
                <a:solidFill>
                  <a:schemeClr val="tx2"/>
                </a:solidFill>
              </a:rPr>
              <a:t>The Team will report to the Chair or the Task Force, President NRNA-ICC.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332656"/>
            <a:ext cx="12255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546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827584" y="908720"/>
            <a:ext cx="7344816" cy="5112568"/>
          </a:xfrm>
          <a:prstGeom prst="rect">
            <a:avLst/>
          </a:prstGeom>
        </p:spPr>
        <p:txBody>
          <a:bodyPr>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457200" lvl="1" indent="0">
              <a:lnSpc>
                <a:spcPct val="150000"/>
              </a:lnSpc>
              <a:buNone/>
            </a:pPr>
            <a:r>
              <a:rPr lang="en-AU" sz="1800" b="1" dirty="0" smtClean="0"/>
              <a:t>Strategy</a:t>
            </a:r>
            <a:r>
              <a:rPr lang="en-AU" sz="1800" dirty="0" smtClean="0"/>
              <a:t>:  </a:t>
            </a:r>
          </a:p>
          <a:p>
            <a:pPr marL="742950" lvl="1" indent="-285750">
              <a:lnSpc>
                <a:spcPct val="150000"/>
              </a:lnSpc>
              <a:buFont typeface="Wingdings" pitchFamily="2" charset="2"/>
              <a:buChar char="Ø"/>
            </a:pPr>
            <a:r>
              <a:rPr lang="en-AU" sz="1500" dirty="0" smtClean="0"/>
              <a:t>Through GNCT</a:t>
            </a:r>
          </a:p>
          <a:p>
            <a:pPr marL="1200150" lvl="2" indent="-285750">
              <a:lnSpc>
                <a:spcPct val="150000"/>
              </a:lnSpc>
              <a:buFont typeface="Wingdings" pitchFamily="2" charset="2"/>
              <a:buChar char="v"/>
            </a:pPr>
            <a:r>
              <a:rPr lang="en-AU" sz="1500" dirty="0" smtClean="0"/>
              <a:t>identify top 20 NRN-NCC nations and pledge a minimum threshold amount by the member countries </a:t>
            </a:r>
          </a:p>
          <a:p>
            <a:pPr marL="1200150" lvl="2" indent="-285750">
              <a:lnSpc>
                <a:spcPct val="150000"/>
              </a:lnSpc>
              <a:buFont typeface="Wingdings" pitchFamily="2" charset="2"/>
              <a:buChar char="v"/>
            </a:pPr>
            <a:r>
              <a:rPr lang="en-AU" sz="1500" dirty="0" smtClean="0"/>
              <a:t>Identify the list of potential sponsors; corporate or individual funders and assume the lead for fundraising activities</a:t>
            </a:r>
          </a:p>
          <a:p>
            <a:pPr marL="1200150" lvl="2" indent="-285750">
              <a:lnSpc>
                <a:spcPct val="150000"/>
              </a:lnSpc>
              <a:buFont typeface="Wingdings" pitchFamily="2" charset="2"/>
              <a:buChar char="v"/>
            </a:pPr>
            <a:r>
              <a:rPr lang="en-AU" sz="1500" dirty="0" smtClean="0"/>
              <a:t>Through NRNA membership fees/levy etc.</a:t>
            </a:r>
          </a:p>
          <a:p>
            <a:pPr marL="742950" lvl="1" indent="-285750">
              <a:lnSpc>
                <a:spcPct val="150000"/>
              </a:lnSpc>
              <a:buFont typeface="Wingdings" pitchFamily="2" charset="2"/>
              <a:buChar char="Ø"/>
            </a:pPr>
            <a:r>
              <a:rPr lang="en-AU" sz="1500" dirty="0" smtClean="0"/>
              <a:t>Through GET</a:t>
            </a:r>
          </a:p>
          <a:p>
            <a:pPr marL="867093" lvl="2" indent="-285750">
              <a:lnSpc>
                <a:spcPct val="150000"/>
              </a:lnSpc>
              <a:buFont typeface="Wingdings" pitchFamily="2" charset="2"/>
              <a:buChar char="v"/>
            </a:pPr>
            <a:r>
              <a:rPr lang="en-AU" sz="1500" dirty="0" smtClean="0"/>
              <a:t>Organise fund raising events, raffles, movie nights, world wide concerts etc.</a:t>
            </a:r>
          </a:p>
          <a:p>
            <a:pPr marL="867093" lvl="2" indent="-285750">
              <a:lnSpc>
                <a:spcPct val="150000"/>
              </a:lnSpc>
              <a:buFont typeface="Wingdings" pitchFamily="2" charset="2"/>
              <a:buChar char="v"/>
            </a:pPr>
            <a:r>
              <a:rPr lang="en-AU" sz="1500" dirty="0" smtClean="0"/>
              <a:t>Identify and maintain a list of Implements, monitors and evaluates all fundraising strategy once it is adopted. </a:t>
            </a:r>
          </a:p>
          <a:p>
            <a:pPr marL="867093" lvl="2" indent="-285750">
              <a:lnSpc>
                <a:spcPct val="150000"/>
              </a:lnSpc>
              <a:buFont typeface="Wingdings" pitchFamily="2" charset="2"/>
              <a:buChar char="v"/>
            </a:pPr>
            <a:r>
              <a:rPr lang="en-AU" sz="1500" dirty="0" smtClean="0"/>
              <a:t>Develop and maintain procedures to ensure that all monies are accounted for and activities are ethical and responsible </a:t>
            </a:r>
          </a:p>
          <a:p>
            <a:pPr marL="0" indent="0">
              <a:buNone/>
            </a:pPr>
            <a:endParaRPr lang="en-A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9625" y="404664"/>
            <a:ext cx="12255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7454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204864"/>
            <a:ext cx="6400800" cy="2824337"/>
          </a:xfrm>
        </p:spPr>
        <p:txBody>
          <a:bodyPr/>
          <a:lstStyle/>
          <a:p>
            <a:pPr algn="l"/>
            <a:r>
              <a:rPr lang="en-AU" dirty="0" smtClean="0"/>
              <a:t>Through LPAT:</a:t>
            </a:r>
          </a:p>
          <a:p>
            <a:pPr marL="342900" indent="-342900" algn="l">
              <a:buFont typeface="Wingdings" pitchFamily="2" charset="2"/>
              <a:buChar char="q"/>
            </a:pPr>
            <a:endParaRPr lang="en-AU" dirty="0" smtClean="0"/>
          </a:p>
          <a:p>
            <a:pPr marL="342900" indent="-342900" algn="l">
              <a:buFont typeface="Wingdings" pitchFamily="2" charset="2"/>
              <a:buChar char="q"/>
            </a:pPr>
            <a:r>
              <a:rPr lang="en-AU" dirty="0" smtClean="0"/>
              <a:t>Explore and prospect properties that suits to build NRNA Building in Kathmandu</a:t>
            </a:r>
          </a:p>
          <a:p>
            <a:pPr marL="342900" indent="-342900" algn="l">
              <a:buFont typeface="Wingdings" pitchFamily="2" charset="2"/>
              <a:buChar char="q"/>
            </a:pPr>
            <a:r>
              <a:rPr lang="en-AU" dirty="0" smtClean="0"/>
              <a:t>On finalised recommend the President to acquire property </a:t>
            </a:r>
            <a:r>
              <a:rPr lang="en-AU" dirty="0"/>
              <a:t>for NRNA Building</a:t>
            </a:r>
          </a:p>
          <a:p>
            <a:endParaRPr lang="en-A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332656"/>
            <a:ext cx="12255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77302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28</TotalTime>
  <Words>299</Words>
  <Application>Microsoft Office PowerPoint</Application>
  <PresentationFormat>On-screen Show (4:3)</PresentationFormat>
  <Paragraphs>41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Waveform</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Jamuna Gurung</dc:creator>
  <cp:lastModifiedBy>Jamuna Gurung</cp:lastModifiedBy>
  <cp:revision>8</cp:revision>
  <dcterms:created xsi:type="dcterms:W3CDTF">2014-04-05T02:41:05Z</dcterms:created>
  <dcterms:modified xsi:type="dcterms:W3CDTF">2014-04-05T03:41:00Z</dcterms:modified>
</cp:coreProperties>
</file>